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309" r:id="rId6"/>
    <p:sldId id="310" r:id="rId7"/>
    <p:sldId id="311" r:id="rId8"/>
    <p:sldId id="312" r:id="rId9"/>
    <p:sldId id="296" r:id="rId10"/>
    <p:sldId id="297" r:id="rId11"/>
    <p:sldId id="301" r:id="rId12"/>
    <p:sldId id="302" r:id="rId13"/>
    <p:sldId id="305" r:id="rId14"/>
    <p:sldId id="304" r:id="rId15"/>
    <p:sldId id="307" r:id="rId16"/>
    <p:sldId id="308" r:id="rId17"/>
    <p:sldId id="31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Vaithilingam" initials="DV" lastIdx="1" clrIdx="0">
    <p:extLst>
      <p:ext uri="{19B8F6BF-5375-455C-9EA6-DF929625EA0E}">
        <p15:presenceInfo xmlns:p15="http://schemas.microsoft.com/office/powerpoint/2012/main" userId="fca880640ce3392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Modeling Depression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Daniel, Ashwin, Nupur, Jose, Sep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463038-BEA1-45F7-9A22-4D1FADE9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Random Forrest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B86479-AAB0-459A-8840-4030EC731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Less likely to become overfit to data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Still intuitive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AEF0A3-B6BA-4F74-9C57-0EBA17B98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512" y="567924"/>
            <a:ext cx="7370768" cy="55280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7B496D-7685-415D-9F0F-B4CE9515175A}"/>
              </a:ext>
            </a:extLst>
          </p:cNvPr>
          <p:cNvSpPr txBox="1"/>
          <p:nvPr/>
        </p:nvSpPr>
        <p:spPr>
          <a:xfrm>
            <a:off x="3649133" y="5719340"/>
            <a:ext cx="339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Training Score:0.98</a:t>
            </a:r>
          </a:p>
          <a:p>
            <a:r>
              <a:rPr lang="en-CA" dirty="0">
                <a:solidFill>
                  <a:schemeClr val="bg1"/>
                </a:solidFill>
              </a:rPr>
              <a:t>Testing Score:0.70</a:t>
            </a:r>
          </a:p>
        </p:txBody>
      </p:sp>
    </p:spTree>
    <p:extLst>
      <p:ext uri="{BB962C8B-B14F-4D97-AF65-F5344CB8AC3E}">
        <p14:creationId xmlns:p14="http://schemas.microsoft.com/office/powerpoint/2010/main" val="3520876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463038-BEA1-45F7-9A22-4D1FADE9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Decision Tree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B86479-AAB0-459A-8840-4030EC731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Intuitive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Can handle many features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006A92D6-3655-480A-BCCA-A4235731F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201" y="2496402"/>
            <a:ext cx="8027079" cy="3948545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2AA6723-9774-412B-92E0-F301B9C74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011" y="471055"/>
            <a:ext cx="3611431" cy="2256615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F66AE2-E912-46CD-B1FE-309C9FCD8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1320" y="540336"/>
            <a:ext cx="3047977" cy="228598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40BEA68-9843-432B-9523-F9F2D1B3AAEC}"/>
              </a:ext>
            </a:extLst>
          </p:cNvPr>
          <p:cNvSpPr txBox="1"/>
          <p:nvPr/>
        </p:nvSpPr>
        <p:spPr>
          <a:xfrm>
            <a:off x="8818927" y="2298860"/>
            <a:ext cx="339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Training Score:0.99</a:t>
            </a:r>
          </a:p>
          <a:p>
            <a:r>
              <a:rPr lang="en-CA" dirty="0">
                <a:solidFill>
                  <a:schemeClr val="bg1"/>
                </a:solidFill>
              </a:rPr>
              <a:t>Testing Score:0.80</a:t>
            </a:r>
          </a:p>
        </p:txBody>
      </p:sp>
    </p:spTree>
    <p:extLst>
      <p:ext uri="{BB962C8B-B14F-4D97-AF65-F5344CB8AC3E}">
        <p14:creationId xmlns:p14="http://schemas.microsoft.com/office/powerpoint/2010/main" val="2589465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463038-BEA1-45F7-9A22-4D1FADE9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Neural Network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B86479-AAB0-459A-8840-4030EC731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Can handle large datasets with multiple variables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Deep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Two hidden layers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Functions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RELU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ELU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Tanh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SoftMax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Sigmoid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9319F3-0B6B-4C24-A7CD-3C05053CD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477" y="453734"/>
            <a:ext cx="7793953" cy="58454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B945A49-7561-4680-9865-B9246104A58C}"/>
              </a:ext>
            </a:extLst>
          </p:cNvPr>
          <p:cNvSpPr txBox="1"/>
          <p:nvPr/>
        </p:nvSpPr>
        <p:spPr>
          <a:xfrm>
            <a:off x="3649133" y="5719340"/>
            <a:ext cx="339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Training Score:0.85</a:t>
            </a:r>
          </a:p>
          <a:p>
            <a:r>
              <a:rPr lang="en-CA" dirty="0">
                <a:solidFill>
                  <a:schemeClr val="bg1"/>
                </a:solidFill>
              </a:rPr>
              <a:t>Testing Score:0.82</a:t>
            </a:r>
          </a:p>
        </p:txBody>
      </p:sp>
    </p:spTree>
    <p:extLst>
      <p:ext uri="{BB962C8B-B14F-4D97-AF65-F5344CB8AC3E}">
        <p14:creationId xmlns:p14="http://schemas.microsoft.com/office/powerpoint/2010/main" val="2855055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BD7662-FAEF-4856-AC1F-04218AC530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Front END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C1A9726-F073-443D-8DDE-6EED25FEC4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3503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7CE8E-51F5-423A-B44D-EF5F432CD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801E1-0198-457F-8673-66ABF1494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000" dirty="0"/>
              <a:t>Limitations of the Model</a:t>
            </a:r>
          </a:p>
          <a:p>
            <a:pPr lvl="1"/>
            <a:r>
              <a:rPr lang="en-IN" sz="1800" dirty="0"/>
              <a:t>Depression may not be a binary disease</a:t>
            </a:r>
          </a:p>
          <a:p>
            <a:r>
              <a:rPr lang="en-IN" sz="2000" dirty="0"/>
              <a:t>Limitations of the Dataset</a:t>
            </a:r>
          </a:p>
          <a:p>
            <a:pPr lvl="1"/>
            <a:r>
              <a:rPr lang="en-IN" sz="1800" dirty="0"/>
              <a:t>Hard to find medical datasets</a:t>
            </a:r>
          </a:p>
          <a:p>
            <a:pPr lvl="1"/>
            <a:r>
              <a:rPr lang="en-IN" sz="1800" dirty="0"/>
              <a:t>Our dataset for rural population in Kenya</a:t>
            </a:r>
          </a:p>
          <a:p>
            <a:pPr lvl="1"/>
            <a:r>
              <a:rPr lang="en-IN" sz="1800" dirty="0"/>
              <a:t>Older dataset- from 60s</a:t>
            </a:r>
          </a:p>
          <a:p>
            <a:pPr lvl="1"/>
            <a:r>
              <a:rPr lang="en-IN" sz="1800" dirty="0"/>
              <a:t>Better survey questions</a:t>
            </a:r>
          </a:p>
          <a:p>
            <a:pPr lvl="1"/>
            <a:r>
              <a:rPr lang="en-IN" sz="1800" dirty="0"/>
              <a:t>Not enough data for each variable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2051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B3A1C-59C2-4C67-887F-FCEC7DCA7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Depression – a Common Illness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4CF88-C1A6-4075-97D6-9E1C1C0F79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/>
              <a:t>264  Million People  Diagnosed with Depression Worldwide</a:t>
            </a:r>
          </a:p>
          <a:p>
            <a:r>
              <a:rPr lang="en-US" dirty="0"/>
              <a:t>Close to 800 000 people die due to suicide every year. Suicide is the second leading cause of death in 15-29-year-olds.</a:t>
            </a:r>
          </a:p>
          <a:p>
            <a:r>
              <a:rPr lang="en-US" dirty="0"/>
              <a:t>Between 76% and 85% of people in low- and middle-income countries receive no treatment for their disorder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A3A7BE-4BBE-4D1E-8C35-68C64E059A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77113" y="2014194"/>
            <a:ext cx="3748087" cy="374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463038-BEA1-45F7-9A22-4D1FADE9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b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insights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B86479-AAB0-459A-8840-4030EC731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Education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D9FC01-59F5-44FA-8304-44B1EA04F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392" y="1300003"/>
            <a:ext cx="7252930" cy="425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904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463038-BEA1-45F7-9A22-4D1FADE9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b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insights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B86479-AAB0-459A-8840-4030EC731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8C62981-1976-424D-B289-46D7629F0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556" y="568465"/>
            <a:ext cx="4486565" cy="29530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78F159-3585-4863-8E59-335DC9B3B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425" y="3521551"/>
            <a:ext cx="4472475" cy="27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6730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463038-BEA1-45F7-9A22-4D1FADE9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b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insights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B86479-AAB0-459A-8840-4030EC731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Marriage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Sex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C0E6B6-ECBD-4F46-9BA5-83B1BC115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0687" y="1814214"/>
            <a:ext cx="3965134" cy="34417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48377D-1BB4-449A-8563-68C6D3ABD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6235" y="1945717"/>
            <a:ext cx="3508045" cy="344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068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54400-5722-46D7-84C0-7EBE8D41B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1D27E-B0A5-47C8-AD0B-9B4201EF36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/>
              <a:t>Logistic Regression</a:t>
            </a:r>
          </a:p>
          <a:p>
            <a:r>
              <a:rPr lang="en-CA" dirty="0"/>
              <a:t>Support Vector Machines</a:t>
            </a:r>
          </a:p>
          <a:p>
            <a:r>
              <a:rPr lang="en-CA" dirty="0"/>
              <a:t>Random Forrest</a:t>
            </a:r>
          </a:p>
          <a:p>
            <a:r>
              <a:rPr lang="en-CA" dirty="0"/>
              <a:t>Decision Tree</a:t>
            </a:r>
          </a:p>
          <a:p>
            <a:r>
              <a:rPr lang="en-CA" dirty="0"/>
              <a:t>Neural Network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4214FE-EA64-4623-A3AF-00F5B83FB7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/>
              <a:t>Why these?</a:t>
            </a:r>
          </a:p>
          <a:p>
            <a:r>
              <a:rPr lang="en-CA" dirty="0"/>
              <a:t>Problem type</a:t>
            </a:r>
          </a:p>
          <a:p>
            <a:r>
              <a:rPr lang="en-CA" dirty="0"/>
              <a:t>Regression vs Classification</a:t>
            </a:r>
          </a:p>
          <a:p>
            <a:r>
              <a:rPr lang="en-CA" dirty="0"/>
              <a:t>Probability vs Binary Category</a:t>
            </a:r>
          </a:p>
        </p:txBody>
      </p:sp>
    </p:spTree>
    <p:extLst>
      <p:ext uri="{BB962C8B-B14F-4D97-AF65-F5344CB8AC3E}">
        <p14:creationId xmlns:p14="http://schemas.microsoft.com/office/powerpoint/2010/main" val="3112229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463038-BEA1-45F7-9A22-4D1FADE9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</a:rPr>
              <a:t>Statistical Measures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B86479-AAB0-459A-8840-4030EC731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Confusion Matrix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Sensitivity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Specificity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7ADD5C-2671-4328-A539-54599AB4A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952" y="882398"/>
            <a:ext cx="6828816" cy="512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95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463038-BEA1-45F7-9A22-4D1FADE9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Logistic Regression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B86479-AAB0-459A-8840-4030EC731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Simple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Coefficients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Odds Ratio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Many Features are a challenge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9648F49-FE2C-47EF-8F56-E899EA6B5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8571" y="525895"/>
            <a:ext cx="7741611" cy="58062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BFC7CC2-8DA7-401E-9B95-3D6F16F37D17}"/>
              </a:ext>
            </a:extLst>
          </p:cNvPr>
          <p:cNvSpPr txBox="1"/>
          <p:nvPr/>
        </p:nvSpPr>
        <p:spPr>
          <a:xfrm>
            <a:off x="3649133" y="5719340"/>
            <a:ext cx="339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Training Score:0.84</a:t>
            </a:r>
          </a:p>
          <a:p>
            <a:r>
              <a:rPr lang="en-CA" dirty="0">
                <a:solidFill>
                  <a:schemeClr val="bg1"/>
                </a:solidFill>
              </a:rPr>
              <a:t>Testing Score:0.80</a:t>
            </a:r>
          </a:p>
        </p:txBody>
      </p:sp>
    </p:spTree>
    <p:extLst>
      <p:ext uri="{BB962C8B-B14F-4D97-AF65-F5344CB8AC3E}">
        <p14:creationId xmlns:p14="http://schemas.microsoft.com/office/powerpoint/2010/main" val="2519482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463038-BEA1-45F7-9A22-4D1FADE93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Support Vector Machine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7B86479-AAB0-459A-8840-4030EC731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Relatively Simple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Linear vs Nonlinear(polynomial kernel)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Largest hyperplane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Struggles with larger datasets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C8E1EA-6A07-4076-AEFF-73EBEF137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1808" y="439933"/>
            <a:ext cx="7864640" cy="58984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28D9E9-138A-4F9E-BEB9-43A411092AF6}"/>
              </a:ext>
            </a:extLst>
          </p:cNvPr>
          <p:cNvSpPr txBox="1"/>
          <p:nvPr/>
        </p:nvSpPr>
        <p:spPr>
          <a:xfrm>
            <a:off x="3649133" y="5719340"/>
            <a:ext cx="339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Training Score:0.84</a:t>
            </a:r>
          </a:p>
          <a:p>
            <a:r>
              <a:rPr lang="en-CA" dirty="0">
                <a:solidFill>
                  <a:schemeClr val="bg1"/>
                </a:solidFill>
              </a:rPr>
              <a:t>Testing Score:0.81</a:t>
            </a:r>
          </a:p>
        </p:txBody>
      </p:sp>
    </p:spTree>
    <p:extLst>
      <p:ext uri="{BB962C8B-B14F-4D97-AF65-F5344CB8AC3E}">
        <p14:creationId xmlns:p14="http://schemas.microsoft.com/office/powerpoint/2010/main" val="8840934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</Words>
  <Application>Microsoft Office PowerPoint</Application>
  <PresentationFormat>Widescreen</PresentationFormat>
  <Paragraphs>74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Avenir Next LT Pro</vt:lpstr>
      <vt:lpstr>Avenir Next LT Pro Light</vt:lpstr>
      <vt:lpstr>Garamond</vt:lpstr>
      <vt:lpstr>SavonVTI</vt:lpstr>
      <vt:lpstr>Modeling Depression </vt:lpstr>
      <vt:lpstr>Depression – a Common Illness</vt:lpstr>
      <vt:lpstr>Data insights</vt:lpstr>
      <vt:lpstr>Data insights</vt:lpstr>
      <vt:lpstr>Data insights</vt:lpstr>
      <vt:lpstr>Model Selection</vt:lpstr>
      <vt:lpstr>Statistical Measures</vt:lpstr>
      <vt:lpstr>Logistic Regression</vt:lpstr>
      <vt:lpstr>Support Vector Machine</vt:lpstr>
      <vt:lpstr>Random Forrest</vt:lpstr>
      <vt:lpstr>Decision Tree</vt:lpstr>
      <vt:lpstr>Neural Network</vt:lpstr>
      <vt:lpstr>Front END</vt:lpstr>
      <vt:lpstr>Limitations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Depression</dc:title>
  <dc:creator>Daniel Vaithilingam</dc:creator>
  <cp:lastModifiedBy>Nupur Gupta</cp:lastModifiedBy>
  <cp:revision>16</cp:revision>
  <dcterms:created xsi:type="dcterms:W3CDTF">2020-07-25T02:42:28Z</dcterms:created>
  <dcterms:modified xsi:type="dcterms:W3CDTF">2020-07-25T16:24:33Z</dcterms:modified>
</cp:coreProperties>
</file>

<file path=docProps/thumbnail.jpeg>
</file>